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4" r:id="rId2"/>
    <p:sldId id="272" r:id="rId3"/>
    <p:sldId id="263" r:id="rId4"/>
    <p:sldId id="264" r:id="rId5"/>
    <p:sldId id="295" r:id="rId6"/>
    <p:sldId id="297" r:id="rId7"/>
    <p:sldId id="286" r:id="rId8"/>
    <p:sldId id="288" r:id="rId9"/>
    <p:sldId id="293" r:id="rId10"/>
    <p:sldId id="271" r:id="rId11"/>
    <p:sldId id="273" r:id="rId12"/>
    <p:sldId id="278" r:id="rId13"/>
    <p:sldId id="281" r:id="rId14"/>
    <p:sldId id="28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8D21B4-077B-4C90-B9B0-BE38A6463564}" type="datetimeFigureOut">
              <a:rPr lang="en-US" smtClean="0"/>
              <a:pPr/>
              <a:t>3/16/2015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A01422-9F55-4AD1-9419-094FB3C873B4}" type="slidenum">
              <a:rPr lang="en-US" smtClean="0"/>
              <a:pPr/>
              <a:t>‹#›</a:t>
            </a:fld>
            <a:endParaRPr lang="en-US"/>
          </a:p>
        </p:txBody>
      </p:sp>
    </p:spTree>
    <p:extLst>
      <p:ext uri="{BB962C8B-B14F-4D97-AF65-F5344CB8AC3E}">
        <p14:creationId xmlns:p14="http://schemas.microsoft.com/office/powerpoint/2010/main" val="2166411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4A22975D-0B7D-4072-9CE6-2AD96FD6FFF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1438" y="2743200"/>
            <a:ext cx="9072562" cy="1179513"/>
          </a:xfrm>
        </p:spPr>
        <p:txBody>
          <a:bodyPr anchor="ctr">
            <a:normAutofit fontScale="90000"/>
          </a:bodyPr>
          <a:lstStyle/>
          <a:p>
            <a:r>
              <a:rPr lang="en-US" altLang="en-US" sz="3600" b="1" dirty="0"/>
              <a:t/>
            </a:r>
            <a:br>
              <a:rPr lang="en-US" altLang="en-US" sz="3600" b="1" dirty="0"/>
            </a:br>
            <a:r>
              <a:rPr lang="en-US" altLang="en-US" sz="3600" b="1" dirty="0"/>
              <a:t/>
            </a:r>
            <a:br>
              <a:rPr lang="en-US" altLang="en-US" sz="3600" b="1" dirty="0"/>
            </a:br>
            <a:r>
              <a:rPr lang="en-US" altLang="en-US" sz="3600" b="1" dirty="0"/>
              <a:t/>
            </a:r>
            <a:br>
              <a:rPr lang="en-US" altLang="en-US" sz="3600" b="1" dirty="0"/>
            </a:br>
            <a:r>
              <a:rPr lang="en-US" altLang="en-US" sz="3600" b="1" dirty="0"/>
              <a:t/>
            </a:r>
            <a:br>
              <a:rPr lang="en-US" altLang="en-US" sz="3600" b="1" dirty="0"/>
            </a:br>
            <a:r>
              <a:rPr lang="en-US" altLang="en-US" sz="3600" b="1" dirty="0"/>
              <a:t/>
            </a:r>
            <a:br>
              <a:rPr lang="en-US" altLang="en-US" sz="3600" b="1" dirty="0"/>
            </a:br>
            <a:r>
              <a:rPr lang="en-US" altLang="en-US" sz="3600" b="1" dirty="0"/>
              <a:t/>
            </a:r>
            <a:br>
              <a:rPr lang="en-US" altLang="en-US" sz="3600" b="1" dirty="0"/>
            </a:br>
            <a:r>
              <a:rPr lang="en-US" altLang="en-US" sz="3600" b="1" dirty="0"/>
              <a:t/>
            </a:r>
            <a:br>
              <a:rPr lang="en-US" altLang="en-US" sz="3600" b="1" dirty="0"/>
            </a:br>
            <a:r>
              <a:rPr lang="en-US" altLang="en-US" sz="3600" b="1" dirty="0"/>
              <a:t/>
            </a:r>
            <a:br>
              <a:rPr lang="en-US" altLang="en-US" sz="3600" b="1" dirty="0"/>
            </a:br>
            <a:r>
              <a:rPr lang="en-US" altLang="en-US" sz="3600" b="1" dirty="0" smtClean="0"/>
              <a:t>Engaging Students with</a:t>
            </a:r>
            <a:br>
              <a:rPr lang="en-US" altLang="en-US" sz="3600" b="1" dirty="0" smtClean="0"/>
            </a:br>
            <a:r>
              <a:rPr lang="en-US" altLang="en-US" sz="3600" b="1" dirty="0" smtClean="0"/>
              <a:t>Special Outreach Programs</a:t>
            </a:r>
            <a:br>
              <a:rPr lang="en-US" altLang="en-US" sz="3600" b="1" dirty="0" smtClean="0"/>
            </a:br>
            <a:r>
              <a:rPr lang="en-US" altLang="en-US" sz="2800" dirty="0"/>
              <a:t/>
            </a:r>
            <a:br>
              <a:rPr lang="en-US" altLang="en-US" sz="2800" dirty="0"/>
            </a:br>
            <a:r>
              <a:rPr lang="en-US" altLang="en-US" sz="2800" b="1" dirty="0" smtClean="0"/>
              <a:t>Elizabeth (Betsy) </a:t>
            </a:r>
            <a:r>
              <a:rPr lang="en-US" altLang="en-US" sz="2800" b="1" dirty="0"/>
              <a:t>Yanik</a:t>
            </a:r>
            <a:r>
              <a:rPr lang="en-US" altLang="en-US" sz="2800" dirty="0"/>
              <a:t> </a:t>
            </a:r>
            <a:br>
              <a:rPr lang="en-US" altLang="en-US" sz="2800" dirty="0"/>
            </a:br>
            <a:r>
              <a:rPr lang="en-US" altLang="en-US" sz="2400" dirty="0" smtClean="0"/>
              <a:t>eyanik@emporia.edu</a:t>
            </a:r>
            <a:r>
              <a:rPr lang="en-US" altLang="en-US" sz="2800" dirty="0"/>
              <a:t/>
            </a:r>
            <a:br>
              <a:rPr lang="en-US" altLang="en-US" sz="2800" dirty="0"/>
            </a:br>
            <a:r>
              <a:rPr lang="en-US" altLang="en-US" sz="2400" dirty="0"/>
              <a:t>Emporia State University</a:t>
            </a:r>
            <a:br>
              <a:rPr lang="en-US" altLang="en-US" sz="2400" dirty="0"/>
            </a:br>
            <a:r>
              <a:rPr lang="en-US" altLang="en-US" sz="2400" dirty="0"/>
              <a:t> Emporia, Kansas</a:t>
            </a:r>
            <a:r>
              <a:rPr lang="en-US" altLang="en-US" sz="2800" dirty="0"/>
              <a:t/>
            </a:r>
            <a:br>
              <a:rPr lang="en-US" altLang="en-US" sz="2800" dirty="0"/>
            </a:br>
            <a:r>
              <a:rPr lang="en-US" altLang="en-US" sz="2800" b="1" dirty="0"/>
              <a:t/>
            </a:r>
            <a:br>
              <a:rPr lang="en-US" altLang="en-US" sz="2800" b="1" dirty="0"/>
            </a:br>
            <a:r>
              <a:rPr lang="en-US" altLang="en-US" sz="4400" dirty="0"/>
              <a:t/>
            </a:r>
            <a:br>
              <a:rPr lang="en-US" altLang="en-US" sz="4400" dirty="0"/>
            </a:br>
            <a:r>
              <a:rPr lang="en-US" altLang="en-US" sz="4400" dirty="0"/>
              <a:t/>
            </a:r>
            <a:br>
              <a:rPr lang="en-US" altLang="en-US" sz="4400" dirty="0"/>
            </a:br>
            <a:endParaRPr lang="en-US" altLang="en-US" sz="4400" dirty="0"/>
          </a:p>
        </p:txBody>
      </p:sp>
      <p:pic>
        <p:nvPicPr>
          <p:cNvPr id="2054" name="Picture 6" descr="P426001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4343400"/>
            <a:ext cx="2452688" cy="1839913"/>
          </a:xfrm>
          <a:prstGeom prst="rect">
            <a:avLst/>
          </a:prstGeom>
          <a:noFill/>
          <a:extLst>
            <a:ext uri="{909E8E84-426E-40dd-AFC4-6F175D3DCCD1}">
              <a14:hiddenFill xmlns="" xmlns:a14="http://schemas.microsoft.com/office/drawing/2010/main">
                <a:solidFill>
                  <a:srgbClr val="FFFFFF"/>
                </a:solidFill>
              </a14:hiddenFill>
            </a:ext>
          </a:extLst>
        </p:spPr>
      </p:pic>
      <p:pic>
        <p:nvPicPr>
          <p:cNvPr id="2055" name="Picture 7" descr="P42700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4343400"/>
            <a:ext cx="2209800" cy="1806575"/>
          </a:xfrm>
          <a:prstGeom prst="rect">
            <a:avLst/>
          </a:prstGeom>
          <a:noFill/>
          <a:extLst>
            <a:ext uri="{909E8E84-426E-40dd-AFC4-6F175D3DCCD1}">
              <a14:hiddenFill xmlns="" xmlns:a14="http://schemas.microsoft.com/office/drawing/2010/main">
                <a:solidFill>
                  <a:srgbClr val="FFFFFF"/>
                </a:solidFill>
              </a14:hiddenFill>
            </a:ext>
          </a:extLst>
        </p:spPr>
      </p:pic>
      <p:pic>
        <p:nvPicPr>
          <p:cNvPr id="2056" name="Picture 8" descr="P427004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304800"/>
            <a:ext cx="2741613" cy="2055813"/>
          </a:xfrm>
          <a:prstGeom prst="rect">
            <a:avLst/>
          </a:prstGeom>
          <a:noFill/>
          <a:extLst>
            <a:ext uri="{909E8E84-426E-40dd-AFC4-6F175D3DCCD1}">
              <a14:hiddenFill xmlns="" xmlns:a14="http://schemas.microsoft.com/office/drawing/2010/main">
                <a:solidFill>
                  <a:srgbClr val="FFFFFF"/>
                </a:solidFill>
              </a14:hiddenFill>
            </a:ext>
          </a:extLst>
        </p:spPr>
      </p:pic>
      <p:pic>
        <p:nvPicPr>
          <p:cNvPr id="2057" name="Picture 9" descr="MVC-007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04800"/>
            <a:ext cx="2741613" cy="2055813"/>
          </a:xfrm>
          <a:prstGeom prst="rect">
            <a:avLst/>
          </a:prstGeom>
          <a:noFill/>
          <a:extLst>
            <a:ext uri="{909E8E84-426E-40dd-AFC4-6F175D3DCCD1}">
              <a14:hiddenFill xmlns="" xmlns:a14="http://schemas.microsoft.com/office/drawing/2010/main">
                <a:solidFill>
                  <a:srgbClr val="FFFFFF"/>
                </a:solidFill>
              </a14:hiddenFill>
            </a:ext>
          </a:extLst>
        </p:spPr>
      </p:pic>
      <p:pic>
        <p:nvPicPr>
          <p:cNvPr id="2059" name="Picture 11" descr="MVC-018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309563"/>
            <a:ext cx="2741613" cy="205581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9658798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Outreach </a:t>
            </a:r>
            <a:r>
              <a:rPr lang="en-US" smtClean="0"/>
              <a:t>for Hispanics</a:t>
            </a:r>
            <a:endParaRPr lang="en-US" dirty="0"/>
          </a:p>
        </p:txBody>
      </p:sp>
      <p:pic>
        <p:nvPicPr>
          <p:cNvPr id="4" name="Picture 4" descr="DSC_5575.JPG"/>
          <p:cNvPicPr>
            <a:picLocks noGrp="1" noChangeAspect="1"/>
          </p:cNvPicPr>
          <p:nvPr>
            <p:ph idx="1"/>
          </p:nvPr>
        </p:nvPicPr>
        <p:blipFill>
          <a:blip r:embed="rId2" cstate="print"/>
          <a:srcRect/>
          <a:stretch>
            <a:fillRect/>
          </a:stretch>
        </p:blipFill>
        <p:spPr bwMode="auto">
          <a:xfrm>
            <a:off x="1169020" y="1600200"/>
            <a:ext cx="6755779" cy="449259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4"/>
          <p:cNvSpPr txBox="1">
            <a:spLocks noChangeArrowheads="1"/>
          </p:cNvSpPr>
          <p:nvPr/>
        </p:nvSpPr>
        <p:spPr bwMode="auto">
          <a:xfrm>
            <a:off x="685800" y="914400"/>
            <a:ext cx="7772400" cy="4031873"/>
          </a:xfrm>
          <a:prstGeom prst="rect">
            <a:avLst/>
          </a:prstGeom>
          <a:noFill/>
          <a:ln w="9525">
            <a:noFill/>
            <a:miter lim="800000"/>
            <a:headEnd/>
            <a:tailEnd/>
          </a:ln>
        </p:spPr>
        <p:txBody>
          <a:bodyPr>
            <a:spAutoFit/>
          </a:bodyPr>
          <a:lstStyle/>
          <a:p>
            <a:pPr algn="ctr">
              <a:buFontTx/>
              <a:buNone/>
            </a:pPr>
            <a:r>
              <a:rPr lang="en-US" sz="3200" dirty="0"/>
              <a:t>National </a:t>
            </a:r>
            <a:r>
              <a:rPr lang="en-US" sz="3200" dirty="0" smtClean="0"/>
              <a:t>needs</a:t>
            </a:r>
          </a:p>
          <a:p>
            <a:pPr algn="ctr">
              <a:buFontTx/>
              <a:buNone/>
            </a:pPr>
            <a:endParaRPr lang="en-US" sz="3200" dirty="0"/>
          </a:p>
          <a:p>
            <a:r>
              <a:rPr lang="en-US" sz="3200" dirty="0"/>
              <a:t>Between  2000 and 2015 the Hispanic pop. Is projected to grow by 45% (compared to 1% for whites</a:t>
            </a:r>
            <a:r>
              <a:rPr lang="en-US" sz="3200" dirty="0" smtClean="0"/>
              <a:t>)</a:t>
            </a:r>
          </a:p>
          <a:p>
            <a:endParaRPr lang="en-US" sz="3200" dirty="0"/>
          </a:p>
          <a:p>
            <a:r>
              <a:rPr lang="en-US" sz="3200" dirty="0"/>
              <a:t>Percentage of Hispanics received Bachelor’s in STEM is around 7%</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lstStyle/>
          <a:p>
            <a:r>
              <a:rPr lang="en-US" sz="6000" b="1" dirty="0" smtClean="0"/>
              <a:t>Outreach Programs</a:t>
            </a:r>
            <a:endParaRPr lang="en-US" sz="6000" b="1" dirty="0"/>
          </a:p>
        </p:txBody>
      </p:sp>
      <p:sp>
        <p:nvSpPr>
          <p:cNvPr id="3" name="Content Placeholder 2"/>
          <p:cNvSpPr>
            <a:spLocks noGrp="1"/>
          </p:cNvSpPr>
          <p:nvPr>
            <p:ph idx="1"/>
          </p:nvPr>
        </p:nvSpPr>
        <p:spPr>
          <a:xfrm>
            <a:off x="533400" y="2362200"/>
            <a:ext cx="8229600" cy="3733800"/>
          </a:xfrm>
        </p:spPr>
        <p:txBody>
          <a:bodyPr>
            <a:normAutofit fontScale="92500"/>
          </a:bodyPr>
          <a:lstStyle/>
          <a:p>
            <a:r>
              <a:rPr lang="en-US" sz="4800" dirty="0" smtClean="0"/>
              <a:t>Si Se </a:t>
            </a:r>
            <a:r>
              <a:rPr lang="en-US" sz="4800" dirty="0" err="1" smtClean="0"/>
              <a:t>Puede</a:t>
            </a:r>
            <a:r>
              <a:rPr lang="en-US" sz="4800" dirty="0" smtClean="0"/>
              <a:t> (7 years)</a:t>
            </a:r>
          </a:p>
          <a:p>
            <a:r>
              <a:rPr lang="en-US" sz="4800" dirty="0" smtClean="0"/>
              <a:t>ESU Summer Scholars ( 2 years)</a:t>
            </a:r>
          </a:p>
          <a:p>
            <a:r>
              <a:rPr lang="en-US" sz="4800" dirty="0" smtClean="0"/>
              <a:t>“Energizing Students”(</a:t>
            </a:r>
            <a:r>
              <a:rPr lang="en-US" sz="3600" dirty="0" smtClean="0"/>
              <a:t>Summer 2015_</a:t>
            </a:r>
            <a:r>
              <a:rPr lang="en-US" sz="4800" dirty="0" smtClean="0"/>
              <a:t>  </a:t>
            </a:r>
          </a:p>
          <a:p>
            <a:pPr marL="0" indent="0">
              <a:buNone/>
            </a:pPr>
            <a:r>
              <a:rPr lang="en-US" sz="4800" dirty="0" smtClean="0"/>
              <a:t> </a:t>
            </a:r>
            <a:endParaRPr lang="en-US" sz="4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An American Imperative- Transforming the Recruitment, Retention, and Renewal of our Nation's Mathematics and Science Teaching Workforce (2007)</a:t>
            </a:r>
          </a:p>
          <a:p>
            <a:pPr marL="0" indent="0">
              <a:buNone/>
            </a:pPr>
            <a:endParaRPr lang="en-US" dirty="0" smtClean="0"/>
          </a:p>
          <a:p>
            <a:r>
              <a:rPr lang="en-US" dirty="0" smtClean="0"/>
              <a:t>Before It's Too Late - A report to the nation from the National Commission on Mathematics and Science Teaching for the 21st Century (2000)</a:t>
            </a:r>
          </a:p>
          <a:p>
            <a:pPr marL="0" indent="0">
              <a:buNone/>
            </a:pPr>
            <a:endParaRPr lang="en-US" dirty="0" smtClean="0"/>
          </a:p>
          <a:p>
            <a:r>
              <a:rPr lang="en-US" dirty="0" smtClean="0"/>
              <a:t>Limited Progress: The Status of Hispanic Americans in Science and Engineering ( </a:t>
            </a:r>
          </a:p>
          <a:p>
            <a:r>
              <a:rPr lang="en-US" dirty="0" smtClean="0"/>
              <a:t>National Center for Education Statistics(by year of interest)</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Autofit/>
          </a:bodyPr>
          <a:lstStyle/>
          <a:p>
            <a:pPr algn="l"/>
            <a:r>
              <a:rPr lang="en-US" sz="2400" dirty="0" smtClean="0"/>
              <a:t>References (cont)</a:t>
            </a:r>
            <a:endParaRPr lang="en-US" sz="2400" dirty="0"/>
          </a:p>
        </p:txBody>
      </p:sp>
      <p:sp>
        <p:nvSpPr>
          <p:cNvPr id="3" name="Content Placeholder 2"/>
          <p:cNvSpPr>
            <a:spLocks noGrp="1"/>
          </p:cNvSpPr>
          <p:nvPr>
            <p:ph idx="1"/>
          </p:nvPr>
        </p:nvSpPr>
        <p:spPr>
          <a:xfrm>
            <a:off x="457200" y="1219200"/>
            <a:ext cx="8229600" cy="4525963"/>
          </a:xfrm>
        </p:spPr>
        <p:txBody>
          <a:bodyPr>
            <a:normAutofit fontScale="70000" lnSpcReduction="20000"/>
          </a:bodyPr>
          <a:lstStyle/>
          <a:p>
            <a:r>
              <a:rPr lang="en-US" dirty="0" smtClean="0"/>
              <a:t>National Science Foundation -statistics (on web)</a:t>
            </a:r>
          </a:p>
          <a:p>
            <a:endParaRPr lang="en-US" dirty="0" smtClean="0"/>
          </a:p>
          <a:p>
            <a:r>
              <a:rPr lang="en-US" dirty="0" smtClean="0"/>
              <a:t>Rising Above the Gathering Storm (2007)</a:t>
            </a:r>
          </a:p>
          <a:p>
            <a:endParaRPr lang="en-US" dirty="0" smtClean="0"/>
          </a:p>
          <a:p>
            <a:r>
              <a:rPr lang="en-US" dirty="0" smtClean="0"/>
              <a:t>Rising Above the Gathering Storm Revisited: Rapidly Approaching Category 5 (2010)</a:t>
            </a:r>
          </a:p>
          <a:p>
            <a:pPr>
              <a:buNone/>
            </a:pPr>
            <a:r>
              <a:rPr lang="en-US" dirty="0" smtClean="0"/>
              <a:t> </a:t>
            </a:r>
          </a:p>
          <a:p>
            <a:r>
              <a:rPr lang="en-US" dirty="0" smtClean="0"/>
              <a:t>Rising to the Challenge - Hispanic College Graduation Rates as a National Priority ( 2010   )</a:t>
            </a:r>
          </a:p>
          <a:p>
            <a:pPr>
              <a:buNone/>
            </a:pPr>
            <a:r>
              <a:rPr lang="en-US" dirty="0" smtClean="0"/>
              <a:t> </a:t>
            </a:r>
          </a:p>
          <a:p>
            <a:r>
              <a:rPr lang="en-US" dirty="0" smtClean="0"/>
              <a:t>Under the Microscope, AAUW (2004)</a:t>
            </a:r>
          </a:p>
          <a:p>
            <a:endParaRPr lang="en-US" dirty="0" smtClean="0"/>
          </a:p>
          <a:p>
            <a:r>
              <a:rPr lang="en-US" dirty="0" smtClean="0"/>
              <a:t>Why So Few, AAUW (2010)</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Disturbing facts by gender</a:t>
            </a:r>
            <a:endParaRPr lang="en-US" dirty="0"/>
          </a:p>
        </p:txBody>
      </p:sp>
      <p:sp>
        <p:nvSpPr>
          <p:cNvPr id="3" name="Content Placeholder 2"/>
          <p:cNvSpPr>
            <a:spLocks noGrp="1"/>
          </p:cNvSpPr>
          <p:nvPr>
            <p:ph idx="1"/>
          </p:nvPr>
        </p:nvSpPr>
        <p:spPr/>
        <p:txBody>
          <a:bodyPr/>
          <a:lstStyle/>
          <a:p>
            <a:r>
              <a:rPr lang="en-US" dirty="0" smtClean="0"/>
              <a:t>Less than 19% of graduates in engineering are women</a:t>
            </a:r>
          </a:p>
          <a:p>
            <a:r>
              <a:rPr lang="en-US" dirty="0" smtClean="0"/>
              <a:t>Less than 11% of graduates in computer science are women</a:t>
            </a:r>
          </a:p>
          <a:p>
            <a:r>
              <a:rPr lang="en-US" dirty="0" smtClean="0"/>
              <a:t>percentage of female mathematics graduates has fallen in the last few years (more specifics can be given)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Overall Objectives</a:t>
            </a:r>
          </a:p>
        </p:txBody>
      </p:sp>
      <p:sp>
        <p:nvSpPr>
          <p:cNvPr id="31747" name="Rectangle 3"/>
          <p:cNvSpPr>
            <a:spLocks noGrp="1" noChangeArrowheads="1"/>
          </p:cNvSpPr>
          <p:nvPr>
            <p:ph type="body" idx="1"/>
          </p:nvPr>
        </p:nvSpPr>
        <p:spPr>
          <a:xfrm>
            <a:off x="457200" y="1371600"/>
            <a:ext cx="8229600" cy="5105400"/>
          </a:xfrm>
        </p:spPr>
        <p:txBody>
          <a:bodyPr/>
          <a:lstStyle/>
          <a:p>
            <a:pPr>
              <a:lnSpc>
                <a:spcPct val="80000"/>
              </a:lnSpc>
              <a:spcBef>
                <a:spcPct val="50000"/>
              </a:spcBef>
            </a:pPr>
            <a:r>
              <a:rPr lang="en-US" sz="2800"/>
              <a:t>Increase awareness of all applications of science and mathematics used in everyday functions, as well as in a variety of workplaces.</a:t>
            </a:r>
          </a:p>
          <a:p>
            <a:pPr>
              <a:lnSpc>
                <a:spcPct val="80000"/>
              </a:lnSpc>
              <a:spcBef>
                <a:spcPct val="50000"/>
              </a:spcBef>
            </a:pPr>
            <a:r>
              <a:rPr lang="en-US" sz="2800"/>
              <a:t>Provide professional female role models in careers that are non-traditional to females.</a:t>
            </a:r>
          </a:p>
          <a:p>
            <a:pPr>
              <a:lnSpc>
                <a:spcPct val="80000"/>
              </a:lnSpc>
              <a:spcBef>
                <a:spcPct val="50000"/>
              </a:spcBef>
            </a:pPr>
            <a:r>
              <a:rPr lang="en-US" sz="2800"/>
              <a:t>Strengthen young women’s self-esteem and confidence.</a:t>
            </a:r>
          </a:p>
          <a:p>
            <a:pPr>
              <a:lnSpc>
                <a:spcPct val="80000"/>
              </a:lnSpc>
              <a:spcBef>
                <a:spcPct val="50000"/>
              </a:spcBef>
            </a:pPr>
            <a:r>
              <a:rPr lang="en-US" sz="2800"/>
              <a:t>Show the importance of continuing to take advanced mathematics and science classes in high school.</a:t>
            </a:r>
          </a:p>
          <a:p>
            <a:pPr>
              <a:lnSpc>
                <a:spcPct val="80000"/>
              </a:lnSpc>
              <a:spcBef>
                <a:spcPct val="50000"/>
              </a:spcBef>
            </a:pPr>
            <a:r>
              <a:rPr lang="en-US" sz="2800"/>
              <a:t>Set up a support network among peers and professionals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p:nvPr>
        </p:nvSpPr>
        <p:spPr/>
        <p:txBody>
          <a:bodyPr/>
          <a:lstStyle/>
          <a:p>
            <a:r>
              <a:rPr lang="en-US"/>
              <a:t>Common Features of Programs</a:t>
            </a:r>
          </a:p>
        </p:txBody>
      </p:sp>
      <p:sp>
        <p:nvSpPr>
          <p:cNvPr id="29701" name="Text Box 5"/>
          <p:cNvSpPr txBox="1">
            <a:spLocks noChangeArrowheads="1"/>
          </p:cNvSpPr>
          <p:nvPr/>
        </p:nvSpPr>
        <p:spPr bwMode="auto">
          <a:xfrm>
            <a:off x="381000" y="1843088"/>
            <a:ext cx="4953000" cy="3505200"/>
          </a:xfrm>
          <a:prstGeom prst="rect">
            <a:avLst/>
          </a:prstGeom>
          <a:noFill/>
          <a:ln w="9525">
            <a:noFill/>
            <a:miter lim="800000"/>
            <a:headEnd/>
            <a:tailEnd/>
          </a:ln>
          <a:effectLst/>
        </p:spPr>
        <p:txBody>
          <a:bodyPr>
            <a:spAutoFit/>
          </a:bodyPr>
          <a:lstStyle/>
          <a:p>
            <a:pPr marL="234950" indent="-234950">
              <a:spcBef>
                <a:spcPct val="120000"/>
              </a:spcBef>
            </a:pPr>
            <a:r>
              <a:rPr lang="en-US" sz="3500"/>
              <a:t>Career Discussions</a:t>
            </a:r>
          </a:p>
          <a:p>
            <a:pPr marL="234950" indent="-234950">
              <a:spcBef>
                <a:spcPct val="120000"/>
              </a:spcBef>
            </a:pPr>
            <a:r>
              <a:rPr lang="en-US" sz="3500"/>
              <a:t>Hand-on Workshops</a:t>
            </a:r>
          </a:p>
          <a:p>
            <a:pPr marL="234950" indent="-234950">
              <a:spcBef>
                <a:spcPct val="120000"/>
              </a:spcBef>
            </a:pPr>
            <a:r>
              <a:rPr lang="en-US" sz="3500"/>
              <a:t>Interaction with Women Professionals</a:t>
            </a:r>
          </a:p>
        </p:txBody>
      </p:sp>
      <p:pic>
        <p:nvPicPr>
          <p:cNvPr id="29702" name="Picture 6" descr="MVC-013F"/>
          <p:cNvPicPr>
            <a:picLocks noChangeAspect="1" noChangeArrowheads="1"/>
          </p:cNvPicPr>
          <p:nvPr/>
        </p:nvPicPr>
        <p:blipFill>
          <a:blip r:embed="rId2"/>
          <a:srcRect l="8701"/>
          <a:stretch>
            <a:fillRect/>
          </a:stretch>
        </p:blipFill>
        <p:spPr bwMode="auto">
          <a:xfrm>
            <a:off x="5514975" y="3838575"/>
            <a:ext cx="2741613" cy="2252663"/>
          </a:xfrm>
          <a:prstGeom prst="rect">
            <a:avLst/>
          </a:prstGeom>
          <a:noFill/>
        </p:spPr>
      </p:pic>
      <p:pic>
        <p:nvPicPr>
          <p:cNvPr id="29703" name="Picture 7" descr="MVC-016F"/>
          <p:cNvPicPr>
            <a:picLocks noChangeAspect="1" noChangeArrowheads="1"/>
          </p:cNvPicPr>
          <p:nvPr/>
        </p:nvPicPr>
        <p:blipFill>
          <a:blip r:embed="rId3"/>
          <a:srcRect/>
          <a:stretch>
            <a:fillRect/>
          </a:stretch>
        </p:blipFill>
        <p:spPr bwMode="auto">
          <a:xfrm>
            <a:off x="5524500" y="1562100"/>
            <a:ext cx="2741613" cy="205581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altLang="en-US" dirty="0"/>
              <a:t>The Water and Wine Problem</a:t>
            </a:r>
          </a:p>
        </p:txBody>
      </p:sp>
      <p:sp>
        <p:nvSpPr>
          <p:cNvPr id="84996" name="Rectangle 4"/>
          <p:cNvSpPr>
            <a:spLocks noGrp="1" noChangeArrowheads="1"/>
          </p:cNvSpPr>
          <p:nvPr>
            <p:ph type="body" sz="half" idx="1"/>
          </p:nvPr>
        </p:nvSpPr>
        <p:spPr>
          <a:xfrm>
            <a:off x="304800" y="1447800"/>
            <a:ext cx="5867400" cy="5257800"/>
          </a:xfrm>
        </p:spPr>
        <p:txBody>
          <a:bodyPr/>
          <a:lstStyle/>
          <a:p>
            <a:pPr>
              <a:lnSpc>
                <a:spcPct val="90000"/>
              </a:lnSpc>
              <a:buFontTx/>
              <a:buNone/>
            </a:pPr>
            <a:r>
              <a:rPr lang="en-US" altLang="en-US" sz="2000" dirty="0"/>
              <a:t>	</a:t>
            </a:r>
            <a:r>
              <a:rPr lang="en-US" altLang="en-US" sz="2800" dirty="0"/>
              <a:t>Take two glasses, one filled with wine and the other filled with water.  Take one teaspoon of wine from the wine glass and put it into the water glass.  Stir and take one teaspoon from the mixture and add it to the glass of wine and stir.</a:t>
            </a:r>
          </a:p>
          <a:p>
            <a:pPr>
              <a:lnSpc>
                <a:spcPct val="90000"/>
              </a:lnSpc>
              <a:buFontTx/>
              <a:buNone/>
            </a:pPr>
            <a:r>
              <a:rPr lang="en-US" altLang="en-US" sz="2800" dirty="0"/>
              <a:t>	</a:t>
            </a:r>
          </a:p>
          <a:p>
            <a:pPr>
              <a:lnSpc>
                <a:spcPct val="90000"/>
              </a:lnSpc>
              <a:buFontTx/>
              <a:buNone/>
            </a:pPr>
            <a:r>
              <a:rPr lang="en-US" altLang="en-US" sz="2800" dirty="0"/>
              <a:t>	Once this is completed, is there more water in the wine mixture or more wine in the water mixture? </a:t>
            </a:r>
          </a:p>
          <a:p>
            <a:pPr>
              <a:lnSpc>
                <a:spcPct val="90000"/>
              </a:lnSpc>
            </a:pPr>
            <a:endParaRPr lang="en-US" altLang="en-US" sz="2800" dirty="0"/>
          </a:p>
        </p:txBody>
      </p:sp>
      <p:pic>
        <p:nvPicPr>
          <p:cNvPr id="85002"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4237038"/>
            <a:ext cx="2286000" cy="1706562"/>
          </a:xfrm>
          <a:prstGeom prst="rect">
            <a:avLst/>
          </a:prstGeom>
          <a:noFill/>
          <a:extLst>
            <a:ext uri="{909E8E84-426E-40dd-AFC4-6F175D3DCCD1}">
              <a14:hiddenFill xmlns="" xmlns:a14="http://schemas.microsoft.com/office/drawing/2010/main">
                <a:solidFill>
                  <a:srgbClr val="FFFFFF"/>
                </a:solidFill>
              </a14:hiddenFill>
            </a:ext>
          </a:extLst>
        </p:spPr>
      </p:pic>
      <p:pic>
        <p:nvPicPr>
          <p:cNvPr id="85009"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752600"/>
            <a:ext cx="2438400" cy="16192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4712997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148" name="Object 12"/>
          <p:cNvGraphicFramePr>
            <a:graphicFrameLocks noChangeAspect="1"/>
          </p:cNvGraphicFramePr>
          <p:nvPr/>
        </p:nvGraphicFramePr>
        <p:xfrm>
          <a:off x="290513" y="88900"/>
          <a:ext cx="9388475" cy="6757988"/>
        </p:xfrm>
        <a:graphic>
          <a:graphicData uri="http://schemas.openxmlformats.org/presentationml/2006/ole">
            <mc:AlternateContent xmlns:mc="http://schemas.openxmlformats.org/markup-compatibility/2006">
              <mc:Choice xmlns:v="urn:schemas-microsoft-com:vml" Requires="v">
                <p:oleObj spid="_x0000_s3082" name="Document" r:id="rId3" imgW="11807381" imgH="8545960" progId="Word.Document.8">
                  <p:embed/>
                </p:oleObj>
              </mc:Choice>
              <mc:Fallback>
                <p:oleObj name="Document" r:id="rId3" imgW="11807381" imgH="854596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513" y="88900"/>
                        <a:ext cx="9388475" cy="67579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550352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r>
              <a:rPr lang="en-US" altLang="en-US" sz="4000"/>
              <a:t>Filling a Bucket</a:t>
            </a:r>
            <a:br>
              <a:rPr lang="en-US" altLang="en-US" sz="4000"/>
            </a:br>
            <a:r>
              <a:rPr lang="en-US" altLang="en-US" sz="4000"/>
              <a:t>How Long will it Take?</a:t>
            </a:r>
          </a:p>
        </p:txBody>
      </p:sp>
      <p:sp>
        <p:nvSpPr>
          <p:cNvPr id="63491" name="Rectangle 3"/>
          <p:cNvSpPr>
            <a:spLocks noGrp="1" noChangeArrowheads="1"/>
          </p:cNvSpPr>
          <p:nvPr>
            <p:ph type="body" idx="1"/>
          </p:nvPr>
        </p:nvSpPr>
        <p:spPr>
          <a:xfrm>
            <a:off x="457200" y="1646238"/>
            <a:ext cx="8229600" cy="4525962"/>
          </a:xfrm>
        </p:spPr>
        <p:txBody>
          <a:bodyPr/>
          <a:lstStyle/>
          <a:p>
            <a:pPr>
              <a:lnSpc>
                <a:spcPct val="90000"/>
              </a:lnSpc>
              <a:buFontTx/>
              <a:buNone/>
            </a:pPr>
            <a:r>
              <a:rPr lang="en-US" altLang="en-US"/>
              <a:t>	</a:t>
            </a:r>
          </a:p>
          <a:p>
            <a:pPr>
              <a:lnSpc>
                <a:spcPct val="90000"/>
              </a:lnSpc>
              <a:buFontTx/>
              <a:buNone/>
            </a:pPr>
            <a:r>
              <a:rPr lang="en-US" altLang="en-US"/>
              <a:t>	Water is dripping into a five gallon bucket such that every ten seconds the amount that is added to the bucket doubles.  If at the beginning a single drop falls, how long will it take to fill the bucket? </a:t>
            </a:r>
          </a:p>
          <a:p>
            <a:pPr>
              <a:lnSpc>
                <a:spcPct val="90000"/>
              </a:lnSpc>
              <a:buFontTx/>
              <a:buNone/>
            </a:pPr>
            <a:r>
              <a:rPr lang="en-US" altLang="en-US"/>
              <a:t>	</a:t>
            </a:r>
            <a:endParaRPr lang="en-US" altLang="en-US" sz="1800"/>
          </a:p>
          <a:p>
            <a:pPr>
              <a:lnSpc>
                <a:spcPct val="90000"/>
              </a:lnSpc>
              <a:buFontTx/>
              <a:buNone/>
            </a:pPr>
            <a:r>
              <a:rPr lang="en-US" altLang="en-US"/>
              <a:t>	It might be useful to know that there are approximately 16 drops in a mL.</a:t>
            </a:r>
            <a:endParaRPr lang="en-US" altLang="en-US" i="1"/>
          </a:p>
          <a:p>
            <a:pPr>
              <a:lnSpc>
                <a:spcPct val="90000"/>
              </a:lnSpc>
              <a:buFontTx/>
              <a:buNone/>
            </a:pPr>
            <a:endParaRPr lang="en-US" altLang="en-US"/>
          </a:p>
        </p:txBody>
      </p:sp>
    </p:spTree>
    <p:extLst>
      <p:ext uri="{BB962C8B-B14F-4D97-AF65-F5344CB8AC3E}">
        <p14:creationId xmlns:p14="http://schemas.microsoft.com/office/powerpoint/2010/main" val="1038960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r>
              <a:rPr lang="en-US" altLang="en-US" sz="4000"/>
              <a:t>Filling a Bucket</a:t>
            </a:r>
            <a:br>
              <a:rPr lang="en-US" altLang="en-US" sz="4000"/>
            </a:br>
            <a:r>
              <a:rPr lang="en-US" altLang="en-US" sz="4000"/>
              <a:t>How Long will it Take?</a:t>
            </a:r>
          </a:p>
        </p:txBody>
      </p:sp>
      <p:sp>
        <p:nvSpPr>
          <p:cNvPr id="63491" name="Rectangle 3"/>
          <p:cNvSpPr>
            <a:spLocks noGrp="1" noChangeArrowheads="1"/>
          </p:cNvSpPr>
          <p:nvPr>
            <p:ph type="body" idx="1"/>
          </p:nvPr>
        </p:nvSpPr>
        <p:spPr>
          <a:xfrm>
            <a:off x="457200" y="1646238"/>
            <a:ext cx="8229600" cy="4525962"/>
          </a:xfrm>
        </p:spPr>
        <p:txBody>
          <a:bodyPr/>
          <a:lstStyle/>
          <a:p>
            <a:pPr>
              <a:lnSpc>
                <a:spcPct val="90000"/>
              </a:lnSpc>
              <a:buFontTx/>
              <a:buNone/>
            </a:pPr>
            <a:r>
              <a:rPr lang="en-US" altLang="en-US"/>
              <a:t>	</a:t>
            </a:r>
          </a:p>
          <a:p>
            <a:pPr>
              <a:lnSpc>
                <a:spcPct val="90000"/>
              </a:lnSpc>
              <a:buFontTx/>
              <a:buNone/>
            </a:pPr>
            <a:r>
              <a:rPr lang="en-US" altLang="en-US"/>
              <a:t>	Water is dripping into a five gallon bucket such that every ten seconds the amount that is added to the bucket doubles.  If at the beginning a single drop falls, how long will it take to fill the bucket? </a:t>
            </a:r>
          </a:p>
          <a:p>
            <a:pPr>
              <a:lnSpc>
                <a:spcPct val="90000"/>
              </a:lnSpc>
              <a:buFontTx/>
              <a:buNone/>
            </a:pPr>
            <a:r>
              <a:rPr lang="en-US" altLang="en-US"/>
              <a:t>	</a:t>
            </a:r>
            <a:endParaRPr lang="en-US" altLang="en-US" sz="1800"/>
          </a:p>
          <a:p>
            <a:pPr>
              <a:lnSpc>
                <a:spcPct val="90000"/>
              </a:lnSpc>
              <a:buFontTx/>
              <a:buNone/>
            </a:pPr>
            <a:r>
              <a:rPr lang="en-US" altLang="en-US"/>
              <a:t>	It might be useful to know that there are approximately 16 drops in a mL.</a:t>
            </a:r>
            <a:endParaRPr lang="en-US" altLang="en-US" i="1"/>
          </a:p>
          <a:p>
            <a:pPr>
              <a:lnSpc>
                <a:spcPct val="90000"/>
              </a:lnSpc>
              <a:buFontTx/>
              <a:buNone/>
            </a:pPr>
            <a:endParaRPr lang="en-US" altLang="en-US"/>
          </a:p>
        </p:txBody>
      </p:sp>
    </p:spTree>
    <p:extLst>
      <p:ext uri="{BB962C8B-B14F-4D97-AF65-F5344CB8AC3E}">
        <p14:creationId xmlns:p14="http://schemas.microsoft.com/office/powerpoint/2010/main" val="9741995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9093" name="Object 5"/>
          <p:cNvGraphicFramePr>
            <a:graphicFrameLocks noChangeAspect="1"/>
          </p:cNvGraphicFramePr>
          <p:nvPr/>
        </p:nvGraphicFramePr>
        <p:xfrm>
          <a:off x="847725" y="0"/>
          <a:ext cx="7916863" cy="6869113"/>
        </p:xfrm>
        <a:graphic>
          <a:graphicData uri="http://schemas.openxmlformats.org/presentationml/2006/ole">
            <mc:AlternateContent xmlns:mc="http://schemas.openxmlformats.org/markup-compatibility/2006">
              <mc:Choice xmlns:v="urn:schemas-microsoft-com:vml" Requires="v">
                <p:oleObj spid="_x0000_s1035" name="Document" r:id="rId3" imgW="7366010" imgH="6414618" progId="Word.Document.8">
                  <p:embed/>
                </p:oleObj>
              </mc:Choice>
              <mc:Fallback>
                <p:oleObj name="Document" r:id="rId3" imgW="7366010" imgH="641461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7725" y="0"/>
                        <a:ext cx="7916863" cy="68691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5481097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1193</TotalTime>
  <Words>297</Words>
  <Application>Microsoft Office PowerPoint</Application>
  <PresentationFormat>On-screen Show (4:3)</PresentationFormat>
  <Paragraphs>59</Paragraphs>
  <Slides>14</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8" baseType="lpstr">
      <vt:lpstr>Arial</vt:lpstr>
      <vt:lpstr>Calibri</vt:lpstr>
      <vt:lpstr>Office Theme</vt:lpstr>
      <vt:lpstr>Document</vt:lpstr>
      <vt:lpstr>        Engaging Students with Special Outreach Programs  Elizabeth (Betsy) Yanik  eyanik@emporia.edu Emporia State University  Emporia, Kansas    </vt:lpstr>
      <vt:lpstr>Disturbing facts by gender</vt:lpstr>
      <vt:lpstr>Overall Objectives</vt:lpstr>
      <vt:lpstr>Common Features of Programs</vt:lpstr>
      <vt:lpstr>The Water and Wine Problem</vt:lpstr>
      <vt:lpstr>PowerPoint Presentation</vt:lpstr>
      <vt:lpstr>Filling a Bucket How Long will it Take?</vt:lpstr>
      <vt:lpstr>Filling a Bucket How Long will it Take?</vt:lpstr>
      <vt:lpstr>PowerPoint Presentation</vt:lpstr>
      <vt:lpstr>Outreach for Hispanics</vt:lpstr>
      <vt:lpstr>PowerPoint Presentation</vt:lpstr>
      <vt:lpstr>Outreach Programs</vt:lpstr>
      <vt:lpstr>References</vt:lpstr>
      <vt:lpstr>References (cont)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Why and How of STEM Outreach</dc:title>
  <dc:creator>Betsy Yanik</dc:creator>
  <cp:lastModifiedBy>Mandy McDonough</cp:lastModifiedBy>
  <cp:revision>38</cp:revision>
  <dcterms:created xsi:type="dcterms:W3CDTF">2006-08-16T00:00:00Z</dcterms:created>
  <dcterms:modified xsi:type="dcterms:W3CDTF">2015-03-16T14:42:20Z</dcterms:modified>
</cp:coreProperties>
</file>